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0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7C956-324C-409C-AE16-6EF9EDCB192C}" type="datetimeFigureOut">
              <a:rPr lang="en-US" smtClean="0"/>
              <a:t>5/16/2021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0F3F-693A-4CA4-9124-810930592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0F3F-693A-4CA4-9124-8109305927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4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0F3F-693A-4CA4-9124-8109305927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2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E5D31B8-29CE-46C1-9A1D-A446E8248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39BAF934-072E-4697-8DC6-BAFB017B6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C19F392-9A25-4D24-AF20-CF50FFF0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BEF536E-1D74-4C08-84C9-0EA4BF4C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F1FEEE8-A9A9-47A5-AA63-14A77858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2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42197FC-FBC5-4D78-977D-887EA279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6AA6E27-BC16-4DF5-96A3-BA49F8F0E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0BB6F9B-6C4A-4856-9819-654AE133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4B5DDD6-49AB-4B46-A8EF-8A716E3A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B1C08BD-CA6A-4B79-ADE2-35261B3A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7DB3011-A28F-4F08-94BC-60CCBE289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D4E3F34E-0B0D-4091-B2A3-FB716D66F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26F36EF-C0B2-45ED-9A41-63FD3B4A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4AEA0F6-9E45-4117-B179-85FFF167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0B5A7B7-6821-4139-BF1D-AFD31028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43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35A52D1-505A-4A1A-B267-0B102204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B0535BA-AC4A-44CE-81F9-A08C2A593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63472A3-EB67-4CE6-9022-EBFFDA1E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845804E-C8D7-48BB-B384-492378AF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B2AB8D6-032C-4EDC-B4C0-63B3C3753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5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DAA50B6-18D0-4001-A741-05F5C8D3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E71017C-34E6-43FB-894F-D8B594750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6198D18-0B2E-4D2B-A507-7EDBB1FAA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004683C-7F92-40A5-A1D8-DEFFA7B1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7A5CFB8-2002-46BE-BC1C-92203D39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F369632-C8E6-41BC-A4BF-FB572454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853DB3C-9BE0-4960-99FF-35DFF4B25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804E72C-3444-44FC-B25B-E05C8FD9F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C9B733D-41E1-4F83-ACDC-35713E1F4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FDBBC99-2E57-44B8-94F0-88050102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F6D75F1-6051-4DBD-A6F3-276C0B78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7F00658-29FC-4C42-9DB7-BC09CF1D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47EEFCD-942D-47A3-992E-D51A7D706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C2EC20-2A30-4572-8AFF-54C9D1BC2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AB930900-340B-4CD4-9AB6-BD9C6C1FC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522BFBA9-F23F-4E75-A82D-32D1B6CBF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9B56D317-328C-424D-8BC1-EC01EB084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74CC9B45-C04E-4016-973A-FDC3B34B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DB210469-1648-4C12-9846-0BC20AE0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0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3581151-BAD1-49AE-9CB2-1791885A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BD65A247-5D00-4223-99D5-06A5C80F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5BF130B-B091-43E7-A797-77D893E8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DF88DD7-A570-418D-BFAC-82E5F2A5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7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4A12B70A-C6BE-4EFC-9391-AEF989AF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0A3822E1-9135-40A6-98A1-9D4C731C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76F499D-0D07-439C-B139-D5F099C8A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03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A39A958-771D-4726-987C-C7CEF212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2C715E2-69C8-48AA-B43E-D1B955E86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BC0BD7F-7BB9-405C-8E88-D9A6CB562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5DA987A-CEB0-41E7-8B98-770C23BA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8683860-4409-4DBA-A352-954047E7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14E08DF4-4AE8-411B-94E7-5F7B59B7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0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ACCA1A-8B41-4609-BA68-4346C16D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6C5FE196-FF42-45AF-B8A9-0CD9922DEB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0E31334-F881-4865-8F2A-162A4A6D7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D86B1FF-FCC1-4235-ADEE-3E0E7BA1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A2A7ADD-155A-405F-A7B5-07EF7D58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F3FB306-70A2-4D51-81D2-F00F146E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A7F69721-F43D-4993-8809-CF63BA3F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44A8C4C-45FE-4B2A-8F91-0256C9B48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4930477-A80B-436E-820E-57F91E5FF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CF297-0A7F-4863-AF0A-13895C5284CE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7CB4144-6C1B-4130-A4E0-FB707FC84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E9CCD3C-CDCC-403E-8B66-F1065B118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BB8F0-A314-455C-A089-C036A694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3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esture.chalearn.org/dat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.github.io/mediapipe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ttm.dei.unipd.it/downloads/gestur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EE1313A-BFB7-4AC4-98AC-CF3396FC4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Dataset and Studies about Hand Gesture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1A46829-DA0B-4F1D-ADCF-488D3B778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https://paperswithcode.com/task/hand-gesture-recognition</a:t>
            </a:r>
          </a:p>
        </p:txBody>
      </p:sp>
    </p:spTree>
    <p:extLst>
      <p:ext uri="{BB962C8B-B14F-4D97-AF65-F5344CB8AC3E}">
        <p14:creationId xmlns:p14="http://schemas.microsoft.com/office/powerpoint/2010/main" val="3919555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B12FB19-DA2E-4982-AA1E-09A5CC4B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Cambridge Hand Gesture Data set  </a:t>
            </a:r>
            <a:endParaRPr lang="en-US" sz="40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FDE5CC5-AA4D-4875-AB54-40250A7DE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https://labicvl.github.io/ges_db.htm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18D2F10-0496-4F00-BC1E-89B5752A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026" y="2312732"/>
            <a:ext cx="5105578" cy="4019143"/>
          </a:xfrm>
          <a:prstGeom prst="rect">
            <a:avLst/>
          </a:prstGeom>
        </p:spPr>
      </p:pic>
      <p:graphicFrame>
        <p:nvGraphicFramePr>
          <p:cNvPr id="6" name="Bảng 16">
            <a:extLst>
              <a:ext uri="{FF2B5EF4-FFF2-40B4-BE49-F238E27FC236}">
                <a16:creationId xmlns:a16="http://schemas.microsoft.com/office/drawing/2014/main" id="{20414311-6385-4B39-A71A-570DB3704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16795"/>
              </p:ext>
            </p:extLst>
          </p:nvPr>
        </p:nvGraphicFramePr>
        <p:xfrm>
          <a:off x="423165" y="2524063"/>
          <a:ext cx="4441797" cy="3795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096">
                  <a:extLst>
                    <a:ext uri="{9D8B030D-6E8A-4147-A177-3AD203B41FA5}">
                      <a16:colId xmlns:a16="http://schemas.microsoft.com/office/drawing/2014/main" val="1605118265"/>
                    </a:ext>
                  </a:extLst>
                </a:gridCol>
                <a:gridCol w="2365701">
                  <a:extLst>
                    <a:ext uri="{9D8B030D-6E8A-4147-A177-3AD203B41FA5}">
                      <a16:colId xmlns:a16="http://schemas.microsoft.com/office/drawing/2014/main" val="32513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5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 (RGB)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45825"/>
                  </a:ext>
                </a:extLst>
              </a:tr>
              <a:tr h="457897">
                <a:tc>
                  <a:txBody>
                    <a:bodyPr/>
                    <a:lstStyle/>
                    <a:p>
                      <a:r>
                        <a:rPr lang="en-US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indoor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3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3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8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14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6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46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271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1A17A03-9C98-4C26-8AEF-F8A0CC14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ChaLearn Gesture Dataset (CGD 2011)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467F6D4-795F-4CD8-B1CC-07590193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https://gesture.chalearn.org/data</a:t>
            </a:r>
            <a:endParaRPr lang="en-US"/>
          </a:p>
          <a:p>
            <a:r>
              <a:rPr lang="en-US"/>
              <a:t>https://gesture.chalearn.org/2016-looking-at-people-cvpr-challenge/isogd-and-congd-datasets</a:t>
            </a:r>
          </a:p>
        </p:txBody>
      </p:sp>
      <p:graphicFrame>
        <p:nvGraphicFramePr>
          <p:cNvPr id="6" name="Bảng 16">
            <a:extLst>
              <a:ext uri="{FF2B5EF4-FFF2-40B4-BE49-F238E27FC236}">
                <a16:creationId xmlns:a16="http://schemas.microsoft.com/office/drawing/2014/main" id="{87AB67BF-F147-491B-8DB7-A56E9B08D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869105"/>
              </p:ext>
            </p:extLst>
          </p:nvPr>
        </p:nvGraphicFramePr>
        <p:xfrm>
          <a:off x="112447" y="3062543"/>
          <a:ext cx="4441797" cy="3795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096">
                  <a:extLst>
                    <a:ext uri="{9D8B030D-6E8A-4147-A177-3AD203B41FA5}">
                      <a16:colId xmlns:a16="http://schemas.microsoft.com/office/drawing/2014/main" val="1605118265"/>
                    </a:ext>
                  </a:extLst>
                </a:gridCol>
                <a:gridCol w="2365701">
                  <a:extLst>
                    <a:ext uri="{9D8B030D-6E8A-4147-A177-3AD203B41FA5}">
                      <a16:colId xmlns:a16="http://schemas.microsoft.com/office/drawing/2014/main" val="32513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5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Videos (RGD, depth)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45825"/>
                  </a:ext>
                </a:extLst>
              </a:tr>
              <a:tr h="457897">
                <a:tc>
                  <a:txBody>
                    <a:bodyPr/>
                    <a:lstStyle/>
                    <a:p>
                      <a:r>
                        <a:rPr lang="en-US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3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47933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3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8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train/N 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35878/5784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14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6271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6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46987"/>
                  </a:ext>
                </a:extLst>
              </a:tr>
            </a:tbl>
          </a:graphicData>
        </a:graphic>
      </p:graphicFrame>
      <p:pic>
        <p:nvPicPr>
          <p:cNvPr id="10" name="Hình ảnh 9">
            <a:extLst>
              <a:ext uri="{FF2B5EF4-FFF2-40B4-BE49-F238E27FC236}">
                <a16:creationId xmlns:a16="http://schemas.microsoft.com/office/drawing/2014/main" id="{5CC85930-BBF4-45D6-8B3F-DF653B3D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82" y="3231218"/>
            <a:ext cx="7570571" cy="286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6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2066B6-0D9D-458F-A1BA-9F128AFC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Improving the Performance of Unimodal Dynamic Hand-Gesture Recognition with Multimodal Training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5784F4E-7997-4814-8B87-A7321CB7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4" y="1516872"/>
            <a:ext cx="2648642" cy="278804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64BB0E23-45EC-4ACE-9CE1-B1A70A849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988" y="1345530"/>
            <a:ext cx="6944130" cy="2020454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53645CE6-D733-4024-B1CC-6D74C7F61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814" y="3310148"/>
            <a:ext cx="3679951" cy="3462264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ABDD76C-9D49-4143-822B-BE2D441FD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797" y="3610452"/>
            <a:ext cx="4396539" cy="2917492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CD3B557-96B0-4ADF-AB40-347074E15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" y="4304917"/>
            <a:ext cx="3329223" cy="25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226F802-F883-4B7C-9E7F-1794ADF3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/>
              <a:t>Exploiting Recurrent Neural Networks and Leap Motion Controller for Sign Language and Semaphoric Gesture Recognition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21B5E8F-98B8-429D-8845-EE29E22A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3" y="1572105"/>
            <a:ext cx="7315334" cy="3040139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BCF50912-4241-4524-A90C-F2FF96AC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011" y="1690688"/>
            <a:ext cx="4027600" cy="44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3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53E886-CBD0-46B6-9D2D-CD061E73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Efficient PointLSTM for Point Clouds Based Gesture Recognition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7D46A1C-4E93-42AF-AF9A-8DED5B505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DF6D062-AEBE-4A66-8F99-6C656DD6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AB3BBC6-BC75-4B94-A23D-377733F54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https://google.github.io/mediapipe/</a:t>
            </a:r>
            <a:endParaRPr lang="en-US"/>
          </a:p>
          <a:p>
            <a:r>
              <a:rPr lang="en-US"/>
              <a:t>https://github.com/TheJLifeX/mediapipe/blob/master/mediapipe/docs/hand_tracking_mobile_gpu.md</a:t>
            </a:r>
          </a:p>
        </p:txBody>
      </p:sp>
    </p:spTree>
    <p:extLst>
      <p:ext uri="{BB962C8B-B14F-4D97-AF65-F5344CB8AC3E}">
        <p14:creationId xmlns:p14="http://schemas.microsoft.com/office/powerpoint/2010/main" val="772132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1ABCA0-2B68-4FD2-935F-3710318D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3354039-23AA-4B0B-B7CE-347A074F8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Materzynska, Joanna, et al. "The jester dataset: A large-scale video dataset of human gestures."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International Conference on Computer Vision Workshops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</a:p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Gupta, P. M. X. Y. S., and K. K. S. T. J. Kautz. "Online detection and classification of dynamic hand gestures with recurrent 3d convolutional neural networks."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CVPR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1. No. 2. 2016.</a:t>
            </a:r>
            <a:endParaRPr lang="en-US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Yifan, et al. "EgoGesture: A new dataset and benchmark for egocentric hand gesture recognition."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Multimedia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20.5 (2018): 1038-1050.</a:t>
            </a:r>
          </a:p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Abavisani, Mahdi, Hamid Reza Vaezi Joze, and Vishal M. Patel. "Improving the performance of unimodal dynamic hand-gesture recognition with multimodal training."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2019.</a:t>
            </a:r>
          </a:p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Köpüklü, Okan, et al. "Real-time hand gesture detection and classification using convolutional neural networks."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2019 14th IEEE International Conference on Automatic Face &amp; Gesture Recognition (FG 2019)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2019.</a:t>
            </a:r>
          </a:p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Avola, Danilo, et al. "Exploiting recurrent neural networks and leap motion controller for the recognition of sign language and semaphoric hand gestures."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Multimedia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21.1 (2018): 234-245.</a:t>
            </a:r>
          </a:p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Guyon, Isabelle, et al. "The chalearn gesture dataset (cgd 2011)." 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Machine Vision and Applications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25.8 (2014): 1929-1951.</a:t>
            </a:r>
          </a:p>
          <a:p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76A2060-A558-4E0A-8A67-6BD3A841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Lato"/>
              </a:rPr>
              <a:t>NVGesture</a:t>
            </a:r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10ECCCF-A841-409A-8921-DB104F87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9" y="2578300"/>
            <a:ext cx="5025707" cy="365296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2C1F6B73-9BD2-46EC-8441-B49F5108C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1" y="1454174"/>
            <a:ext cx="5056133" cy="1237072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F3641026-AD52-4872-B463-AC873E70A111}"/>
              </a:ext>
            </a:extLst>
          </p:cNvPr>
          <p:cNvSpPr txBox="1"/>
          <p:nvPr/>
        </p:nvSpPr>
        <p:spPr>
          <a:xfrm>
            <a:off x="193461" y="623126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https://docs.google.com/forms/d/e/1FAIpQLSc7ZcohjasKVwKszhISAH7DHWi8ElounQd1oZwORkSFzrdKbg/viewform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2B19DF4A-2A3F-44C5-8311-5D8969BD8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45" y="341012"/>
            <a:ext cx="6590015" cy="1423251"/>
          </a:xfrm>
          <a:prstGeom prst="rect">
            <a:avLst/>
          </a:prstGeom>
        </p:spPr>
      </p:pic>
      <p:graphicFrame>
        <p:nvGraphicFramePr>
          <p:cNvPr id="16" name="Bảng 16">
            <a:extLst>
              <a:ext uri="{FF2B5EF4-FFF2-40B4-BE49-F238E27FC236}">
                <a16:creationId xmlns:a16="http://schemas.microsoft.com/office/drawing/2014/main" id="{9168B634-FEFB-4CBB-8634-7FDC2B04C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73992"/>
              </p:ext>
            </p:extLst>
          </p:nvPr>
        </p:nvGraphicFramePr>
        <p:xfrm>
          <a:off x="6095999" y="2127018"/>
          <a:ext cx="3935768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578">
                  <a:extLst>
                    <a:ext uri="{9D8B030D-6E8A-4147-A177-3AD203B41FA5}">
                      <a16:colId xmlns:a16="http://schemas.microsoft.com/office/drawing/2014/main" val="1605118265"/>
                    </a:ext>
                  </a:extLst>
                </a:gridCol>
                <a:gridCol w="2096190">
                  <a:extLst>
                    <a:ext uri="{9D8B030D-6E8A-4147-A177-3AD203B41FA5}">
                      <a16:colId xmlns:a16="http://schemas.microsoft.com/office/drawing/2014/main" val="32513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5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Dynamic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66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Indoors in car simulator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SoftKinetic depth 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4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3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8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14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6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46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12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996E7D-AD5F-4DEF-A26C-B59B6247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Online Detection and Classification of Dynamic Hand Gestures with Recurrent 3D Convolutional Neural Networks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CC8D405B-F168-4C5B-858B-F83540FC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2" y="1690688"/>
            <a:ext cx="4644514" cy="4889745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E538994-68F6-448C-A290-7172B0D47692}"/>
              </a:ext>
            </a:extLst>
          </p:cNvPr>
          <p:cNvSpPr txBox="1"/>
          <p:nvPr/>
        </p:nvSpPr>
        <p:spPr>
          <a:xfrm>
            <a:off x="4662870" y="1932191"/>
            <a:ext cx="609426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The architecture consists of a deep 3D-CNN for spatio-temporal feature extraction,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 recurrent layer for global temporal modeling,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and a softmax layer for predicting class-conditional gesture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We perform classification by splitting the entire video V into T clips of length m and computing the set of classconditional probabilities S = {s0, s1, ..., sT −1} for each individual clip. For offline gesture classification, we average the probabilities of all the clips belonging to a presegmented g</a:t>
            </a:r>
          </a:p>
        </p:txBody>
      </p:sp>
    </p:spTree>
    <p:extLst>
      <p:ext uri="{BB962C8B-B14F-4D97-AF65-F5344CB8AC3E}">
        <p14:creationId xmlns:p14="http://schemas.microsoft.com/office/powerpoint/2010/main" val="384232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7B34A8A-BBB8-4B60-A6F4-78CC5B40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University of Padova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28657C3-88C2-405F-A074-770BE6E90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https://lttm.dei.unipd.it/downloads/gesture/</a:t>
            </a:r>
            <a:endParaRPr lang="en-US"/>
          </a:p>
          <a:p>
            <a:endParaRPr lang="en-US"/>
          </a:p>
        </p:txBody>
      </p:sp>
      <p:graphicFrame>
        <p:nvGraphicFramePr>
          <p:cNvPr id="4" name="Bảng 16">
            <a:extLst>
              <a:ext uri="{FF2B5EF4-FFF2-40B4-BE49-F238E27FC236}">
                <a16:creationId xmlns:a16="http://schemas.microsoft.com/office/drawing/2014/main" id="{13B2EBA9-C0A2-4A33-A5EE-686719C88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479686"/>
              </p:ext>
            </p:extLst>
          </p:nvPr>
        </p:nvGraphicFramePr>
        <p:xfrm>
          <a:off x="653986" y="2598568"/>
          <a:ext cx="393576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578">
                  <a:extLst>
                    <a:ext uri="{9D8B030D-6E8A-4147-A177-3AD203B41FA5}">
                      <a16:colId xmlns:a16="http://schemas.microsoft.com/office/drawing/2014/main" val="1605118265"/>
                    </a:ext>
                  </a:extLst>
                </a:gridCol>
                <a:gridCol w="2096190">
                  <a:extLst>
                    <a:ext uri="{9D8B030D-6E8A-4147-A177-3AD203B41FA5}">
                      <a16:colId xmlns:a16="http://schemas.microsoft.com/office/drawing/2014/main" val="32513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5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Dynamic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(depth map)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66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Kinect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3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3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8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14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6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46987"/>
                  </a:ext>
                </a:extLst>
              </a:tr>
            </a:tbl>
          </a:graphicData>
        </a:graphic>
      </p:graphicFrame>
      <p:pic>
        <p:nvPicPr>
          <p:cNvPr id="8" name="Hình ảnh 7">
            <a:extLst>
              <a:ext uri="{FF2B5EF4-FFF2-40B4-BE49-F238E27FC236}">
                <a16:creationId xmlns:a16="http://schemas.microsoft.com/office/drawing/2014/main" id="{B5F30DF0-DCDD-4455-8B4B-28697241E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307" y="2512381"/>
            <a:ext cx="7192057" cy="28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8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BAD0C6A-2688-4A35-9818-6472B4C8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370"/>
            <a:ext cx="10515600" cy="1325563"/>
          </a:xfrm>
        </p:spPr>
        <p:txBody>
          <a:bodyPr/>
          <a:lstStyle/>
          <a:p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Creative Senz3D</a:t>
            </a:r>
            <a:endParaRPr lang="en-US"/>
          </a:p>
        </p:txBody>
      </p:sp>
      <p:graphicFrame>
        <p:nvGraphicFramePr>
          <p:cNvPr id="4" name="Bảng 16">
            <a:extLst>
              <a:ext uri="{FF2B5EF4-FFF2-40B4-BE49-F238E27FC236}">
                <a16:creationId xmlns:a16="http://schemas.microsoft.com/office/drawing/2014/main" id="{9968B386-A8D3-4D10-B38B-D153E2ED3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4529"/>
              </p:ext>
            </p:extLst>
          </p:nvPr>
        </p:nvGraphicFramePr>
        <p:xfrm>
          <a:off x="653986" y="2598568"/>
          <a:ext cx="393576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578">
                  <a:extLst>
                    <a:ext uri="{9D8B030D-6E8A-4147-A177-3AD203B41FA5}">
                      <a16:colId xmlns:a16="http://schemas.microsoft.com/office/drawing/2014/main" val="1605118265"/>
                    </a:ext>
                  </a:extLst>
                </a:gridCol>
                <a:gridCol w="2096190">
                  <a:extLst>
                    <a:ext uri="{9D8B030D-6E8A-4147-A177-3AD203B41FA5}">
                      <a16:colId xmlns:a16="http://schemas.microsoft.com/office/drawing/2014/main" val="32513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5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Dynamic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(depth map)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66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Creative Senz3D camera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3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3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8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14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6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46987"/>
                  </a:ext>
                </a:extLst>
              </a:tr>
            </a:tbl>
          </a:graphicData>
        </a:graphic>
      </p:graphicFrame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EC4DA6D-54A2-4BC0-8E2E-66477D6DA3C1}"/>
              </a:ext>
            </a:extLst>
          </p:cNvPr>
          <p:cNvSpPr txBox="1"/>
          <p:nvPr/>
        </p:nvSpPr>
        <p:spPr>
          <a:xfrm>
            <a:off x="126507" y="148941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Exploiting Silhouette Descriptors and Synthetic Data for Hand Gesture Recognition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ED66393F-D5B1-4B57-AAAF-1CD93FFC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051" y="3644733"/>
            <a:ext cx="7455845" cy="2155036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0938CD28-67DA-4AA9-8A56-F8E4B149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59" y="383710"/>
            <a:ext cx="4023709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7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0F0B06-9671-4ADF-81B8-35858C51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>
                <a:effectLst/>
                <a:latin typeface="Arial" panose="020B0604020202020204" pitchFamily="34" charset="0"/>
              </a:rPr>
              <a:t>CVRR-HANDS 3D Dataset</a:t>
            </a:r>
            <a:endParaRPr lang="en-US"/>
          </a:p>
        </p:txBody>
      </p:sp>
      <p:graphicFrame>
        <p:nvGraphicFramePr>
          <p:cNvPr id="4" name="Bảng 16">
            <a:extLst>
              <a:ext uri="{FF2B5EF4-FFF2-40B4-BE49-F238E27FC236}">
                <a16:creationId xmlns:a16="http://schemas.microsoft.com/office/drawing/2014/main" id="{E27F1BE0-0BB1-439F-A82E-5A3DAD433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976549"/>
              </p:ext>
            </p:extLst>
          </p:nvPr>
        </p:nvGraphicFramePr>
        <p:xfrm>
          <a:off x="343267" y="1771533"/>
          <a:ext cx="3935768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578">
                  <a:extLst>
                    <a:ext uri="{9D8B030D-6E8A-4147-A177-3AD203B41FA5}">
                      <a16:colId xmlns:a16="http://schemas.microsoft.com/office/drawing/2014/main" val="1605118265"/>
                    </a:ext>
                  </a:extLst>
                </a:gridCol>
                <a:gridCol w="2096190">
                  <a:extLst>
                    <a:ext uri="{9D8B030D-6E8A-4147-A177-3AD203B41FA5}">
                      <a16:colId xmlns:a16="http://schemas.microsoft.com/office/drawing/2014/main" val="32513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5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Dynamic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66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Videos, image (depth, RGB)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4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Creative Senz3D camera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3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3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8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14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6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46987"/>
                  </a:ext>
                </a:extLst>
              </a:tr>
            </a:tbl>
          </a:graphicData>
        </a:graphic>
      </p:graphicFrame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2A25A7D-0EFD-4F2C-A3D1-D54916F6995E}"/>
              </a:ext>
            </a:extLst>
          </p:cNvPr>
          <p:cNvSpPr txBox="1"/>
          <p:nvPr/>
        </p:nvSpPr>
        <p:spPr>
          <a:xfrm>
            <a:off x="463858" y="136177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http://cvrr.ucsd.edu/LISA/hand.html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AC98DA4A-6132-48D4-8DAB-21799F300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906" y="82728"/>
            <a:ext cx="3132091" cy="3215919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A22FC54-C1E9-4E34-ADB1-D8A9AB14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50" y="3581044"/>
            <a:ext cx="7387399" cy="28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995B21-0DA4-4B3B-9320-8A5D7051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3917C5B-EE3E-4181-9A42-FCBEB1DD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34" y="365125"/>
            <a:ext cx="5944115" cy="162320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F7401B4-97A0-416A-B146-B5508315EC8C}"/>
              </a:ext>
            </a:extLst>
          </p:cNvPr>
          <p:cNvSpPr txBox="1"/>
          <p:nvPr/>
        </p:nvSpPr>
        <p:spPr>
          <a:xfrm>
            <a:off x="578529" y="1988326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https://paperswithcode.com/paper/real-time-hand-gesture-detection-and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3139E050-D48B-417F-8C8F-483D592C1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34" y="2471990"/>
            <a:ext cx="3196329" cy="4179815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B01DE95-4313-4A93-AB4D-9F97CB977C0F}"/>
              </a:ext>
            </a:extLst>
          </p:cNvPr>
          <p:cNvSpPr txBox="1"/>
          <p:nvPr/>
        </p:nvSpPr>
        <p:spPr>
          <a:xfrm>
            <a:off x="4320981" y="2688197"/>
            <a:ext cx="7151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Step1: we do not know when a gesture starts or ends. starts with a detector which is used as a switch to activate classifier if a gesture gets detected</a:t>
            </a:r>
          </a:p>
          <a:p>
            <a:r>
              <a:rPr lang="en-US"/>
              <a:t>Step2: Classifer</a:t>
            </a:r>
          </a:p>
          <a:p>
            <a:r>
              <a:rPr lang="en-US" b="1"/>
              <a:t>Model: 3D CNN based ResNet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BF6E74F0-42B3-494D-BD79-B616420FF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620" y="4362410"/>
            <a:ext cx="3819558" cy="2130465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21313925-DDD9-469C-817C-ACCABEFD9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736" y="4362410"/>
            <a:ext cx="3797386" cy="20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3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5CAD963-18AE-4550-BA3C-4CB03459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>
                <a:solidFill>
                  <a:srgbClr val="1D1D1D"/>
                </a:solidFill>
                <a:effectLst/>
                <a:latin typeface="ArturitoSlab"/>
              </a:rPr>
              <a:t>The 20BN-jester Dataset V1 * (Biggest dataset)</a:t>
            </a:r>
            <a:br>
              <a:rPr lang="en-US" b="0" i="0">
                <a:solidFill>
                  <a:srgbClr val="1D1D1D"/>
                </a:solidFill>
                <a:effectLst/>
                <a:latin typeface="ArturitoSlab"/>
              </a:rPr>
            </a:br>
            <a:r>
              <a:rPr lang="en-US" sz="2800" b="0" i="0">
                <a:solidFill>
                  <a:srgbClr val="1D1D1D"/>
                </a:solidFill>
                <a:effectLst/>
                <a:latin typeface="ArturitoSlab"/>
              </a:rPr>
              <a:t>https://20bn.com/datasets/jester</a:t>
            </a:r>
            <a:endParaRPr lang="en-US"/>
          </a:p>
        </p:txBody>
      </p:sp>
      <p:graphicFrame>
        <p:nvGraphicFramePr>
          <p:cNvPr id="4" name="Bảng 16">
            <a:extLst>
              <a:ext uri="{FF2B5EF4-FFF2-40B4-BE49-F238E27FC236}">
                <a16:creationId xmlns:a16="http://schemas.microsoft.com/office/drawing/2014/main" id="{CE3EAE8B-B241-4107-B2F1-4D7C6E045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445698"/>
              </p:ext>
            </p:extLst>
          </p:nvPr>
        </p:nvGraphicFramePr>
        <p:xfrm>
          <a:off x="343267" y="1771533"/>
          <a:ext cx="3935768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578">
                  <a:extLst>
                    <a:ext uri="{9D8B030D-6E8A-4147-A177-3AD203B41FA5}">
                      <a16:colId xmlns:a16="http://schemas.microsoft.com/office/drawing/2014/main" val="1605118265"/>
                    </a:ext>
                  </a:extLst>
                </a:gridCol>
                <a:gridCol w="2096190">
                  <a:extLst>
                    <a:ext uri="{9D8B030D-6E8A-4147-A177-3AD203B41FA5}">
                      <a16:colId xmlns:a16="http://schemas.microsoft.com/office/drawing/2014/main" val="32513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5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Videos, image (depth, RGB)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45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3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148092 videos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3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8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118562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14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14743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6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1376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46987"/>
                  </a:ext>
                </a:extLst>
              </a:tr>
            </a:tbl>
          </a:graphicData>
        </a:graphic>
      </p:graphicFrame>
      <p:pic>
        <p:nvPicPr>
          <p:cNvPr id="6" name="Hình ảnh 5">
            <a:extLst>
              <a:ext uri="{FF2B5EF4-FFF2-40B4-BE49-F238E27FC236}">
                <a16:creationId xmlns:a16="http://schemas.microsoft.com/office/drawing/2014/main" id="{E53528B7-DEA5-47C1-9329-576C23FF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596" y="1771533"/>
            <a:ext cx="4686706" cy="4549534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58932B3-FD7A-4578-A666-9AAFD3574C28}"/>
              </a:ext>
            </a:extLst>
          </p:cNvPr>
          <p:cNvSpPr txBox="1"/>
          <p:nvPr/>
        </p:nvSpPr>
        <p:spPr>
          <a:xfrm>
            <a:off x="9250863" y="1771533"/>
            <a:ext cx="1725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Baseline model:</a:t>
            </a:r>
          </a:p>
          <a:p>
            <a:r>
              <a:rPr lang="en-US"/>
              <a:t>3D CNN: 93.87%</a:t>
            </a:r>
          </a:p>
          <a:p>
            <a:endParaRPr lang="en-US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7E2CF5CA-9014-42C4-87E1-5A674F41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173" y="2494281"/>
            <a:ext cx="2939602" cy="27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4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AF5469F-455C-4077-A026-4ED1362C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EgoGesture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BF41CBA-24C6-4530-9F8B-BA3EC354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http://www.nlpr.ia.ac.cn/iva/yfzhang/datasets/egogesture.html</a:t>
            </a:r>
          </a:p>
        </p:txBody>
      </p:sp>
      <p:graphicFrame>
        <p:nvGraphicFramePr>
          <p:cNvPr id="4" name="Bảng 16">
            <a:extLst>
              <a:ext uri="{FF2B5EF4-FFF2-40B4-BE49-F238E27FC236}">
                <a16:creationId xmlns:a16="http://schemas.microsoft.com/office/drawing/2014/main" id="{64174BDF-F17F-40EF-BE1E-C5C1DD316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265592"/>
              </p:ext>
            </p:extLst>
          </p:nvPr>
        </p:nvGraphicFramePr>
        <p:xfrm>
          <a:off x="352144" y="2623789"/>
          <a:ext cx="4441797" cy="4333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096">
                  <a:extLst>
                    <a:ext uri="{9D8B030D-6E8A-4147-A177-3AD203B41FA5}">
                      <a16:colId xmlns:a16="http://schemas.microsoft.com/office/drawing/2014/main" val="1605118265"/>
                    </a:ext>
                  </a:extLst>
                </a:gridCol>
                <a:gridCol w="2365701">
                  <a:extLst>
                    <a:ext uri="{9D8B030D-6E8A-4147-A177-3AD203B41FA5}">
                      <a16:colId xmlns:a16="http://schemas.microsoft.com/office/drawing/2014/main" val="32513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5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Videos, image (depth, RGB)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45825"/>
                  </a:ext>
                </a:extLst>
              </a:tr>
              <a:tr h="457897">
                <a:tc>
                  <a:txBody>
                    <a:bodyPr/>
                    <a:lstStyle/>
                    <a:p>
                      <a:r>
                        <a:rPr lang="en-US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 indoors, 2 outdoors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0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egocentric 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3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2081 videos (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24,161 gesture)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3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80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14416/4768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140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4977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69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546987"/>
                  </a:ext>
                </a:extLst>
              </a:tr>
            </a:tbl>
          </a:graphicData>
        </a:graphic>
      </p:graphicFrame>
      <p:pic>
        <p:nvPicPr>
          <p:cNvPr id="6" name="Hình ảnh 5">
            <a:extLst>
              <a:ext uri="{FF2B5EF4-FFF2-40B4-BE49-F238E27FC236}">
                <a16:creationId xmlns:a16="http://schemas.microsoft.com/office/drawing/2014/main" id="{BB408421-484E-4880-B294-577344AD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691" y="365125"/>
            <a:ext cx="8011806" cy="1265698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A29EC976-568C-4868-A59B-F9B1487D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666" y="2433812"/>
            <a:ext cx="7125629" cy="27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02970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</TotalTime>
  <Words>887</Words>
  <Application>Microsoft Office PowerPoint</Application>
  <PresentationFormat>Màn hình rộng</PresentationFormat>
  <Paragraphs>188</Paragraphs>
  <Slides>16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16</vt:i4>
      </vt:variant>
    </vt:vector>
  </HeadingPairs>
  <TitlesOfParts>
    <vt:vector size="24" baseType="lpstr">
      <vt:lpstr>ArturitoSlab</vt:lpstr>
      <vt:lpstr>Lato</vt:lpstr>
      <vt:lpstr>Arial</vt:lpstr>
      <vt:lpstr>Calibri</vt:lpstr>
      <vt:lpstr>Calibri Light</vt:lpstr>
      <vt:lpstr>Times New Roman</vt:lpstr>
      <vt:lpstr>Verdana</vt:lpstr>
      <vt:lpstr>Chủ đề Office</vt:lpstr>
      <vt:lpstr>Dataset and Studies about Hand Gesture</vt:lpstr>
      <vt:lpstr>NVGesture</vt:lpstr>
      <vt:lpstr>Online Detection and Classification of Dynamic Hand Gestures with Recurrent 3D Convolutional Neural Networks</vt:lpstr>
      <vt:lpstr>University of Padova</vt:lpstr>
      <vt:lpstr>Creative Senz3D</vt:lpstr>
      <vt:lpstr>CVRR-HANDS 3D Dataset</vt:lpstr>
      <vt:lpstr>Bản trình bày PowerPoint</vt:lpstr>
      <vt:lpstr>The 20BN-jester Dataset V1 * (Biggest dataset) https://20bn.com/datasets/jester</vt:lpstr>
      <vt:lpstr>EgoGesture</vt:lpstr>
      <vt:lpstr>Cambridge Hand Gesture Data set  </vt:lpstr>
      <vt:lpstr>ChaLearn Gesture Dataset (CGD 2011)</vt:lpstr>
      <vt:lpstr>Improving the Performance of Unimodal Dynamic Hand-Gesture Recognition with Multimodal Training</vt:lpstr>
      <vt:lpstr>Exploiting Recurrent Neural Networks and Leap Motion Controller for Sign Language and Semaphoric Gesture Recognition</vt:lpstr>
      <vt:lpstr>An Efficient PointLSTM for Point Clouds Based Gesture Recognition</vt:lpstr>
      <vt:lpstr>Bonus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Dataset</dc:title>
  <dc:creator>DANG THANH VU</dc:creator>
  <cp:lastModifiedBy>DANG THANH VU</cp:lastModifiedBy>
  <cp:revision>33</cp:revision>
  <dcterms:created xsi:type="dcterms:W3CDTF">2021-05-15T09:19:29Z</dcterms:created>
  <dcterms:modified xsi:type="dcterms:W3CDTF">2021-05-17T04:54:36Z</dcterms:modified>
</cp:coreProperties>
</file>